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90" r:id="rId12"/>
    <p:sldId id="291" r:id="rId13"/>
    <p:sldId id="267" r:id="rId14"/>
    <p:sldId id="268" r:id="rId15"/>
    <p:sldId id="269" r:id="rId16"/>
    <p:sldId id="270" r:id="rId17"/>
    <p:sldId id="271" r:id="rId18"/>
    <p:sldId id="278" r:id="rId19"/>
    <p:sldId id="292" r:id="rId20"/>
    <p:sldId id="274" r:id="rId21"/>
    <p:sldId id="300" r:id="rId22"/>
    <p:sldId id="294" r:id="rId23"/>
    <p:sldId id="295" r:id="rId24"/>
    <p:sldId id="296" r:id="rId25"/>
    <p:sldId id="280" r:id="rId26"/>
    <p:sldId id="293" r:id="rId27"/>
    <p:sldId id="281" r:id="rId28"/>
    <p:sldId id="299" r:id="rId29"/>
    <p:sldId id="298" r:id="rId30"/>
    <p:sldId id="283" r:id="rId31"/>
    <p:sldId id="284" r:id="rId32"/>
    <p:sldId id="285" r:id="rId33"/>
    <p:sldId id="286" r:id="rId34"/>
    <p:sldId id="288" r:id="rId35"/>
    <p:sldId id="289" r:id="rId3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5F155-F8AB-48DA-B0E1-0592032D4B75}" v="3746" dt="2024-08-16T12:33:21.837"/>
    <p1510:client id="{2943640D-C4ED-4CCF-C09C-5777FC87D18F}" v="5" dt="2024-08-16T12:34:22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31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1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2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2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4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9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41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21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15685"/>
            <a:ext cx="7415927" cy="5323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Condition Monitoring of Electrical Machines Using IoT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584765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By</a:t>
            </a: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Agya Aboagye-Otchere &amp; </a:t>
            </a:r>
            <a:r>
              <a:rPr lang="en-US" sz="1944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Edem</a:t>
            </a: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44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Bleboo</a:t>
            </a:r>
            <a:endParaRPr lang="en-US" sz="1944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/>
          </a:p>
        </p:txBody>
      </p:sp>
      <p:sp>
        <p:nvSpPr>
          <p:cNvPr id="7" name="Shape 4"/>
          <p:cNvSpPr/>
          <p:nvPr/>
        </p:nvSpPr>
        <p:spPr>
          <a:xfrm>
            <a:off x="1167527" y="71004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9B5F37A-3BBB-6C7D-4B39-2DFDA5564032}"/>
              </a:ext>
            </a:extLst>
          </p:cNvPr>
          <p:cNvSpPr/>
          <p:nvPr/>
        </p:nvSpPr>
        <p:spPr>
          <a:xfrm>
            <a:off x="0" y="-6203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FF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Electrical Engineering Capstone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DFDEBA1-604E-6C20-747B-9D40613D758B}"/>
              </a:ext>
            </a:extLst>
          </p:cNvPr>
          <p:cNvSpPr/>
          <p:nvPr/>
        </p:nvSpPr>
        <p:spPr>
          <a:xfrm>
            <a:off x="864037" y="641094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Supervised By Dr. Stephen K. Armah and Dr. Robert Sowah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601591" y="44793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Final Setup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601591" y="1725608"/>
            <a:ext cx="5057792" cy="4190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Electrical housing</a:t>
            </a:r>
          </a:p>
          <a:p>
            <a:pPr>
              <a:lnSpc>
                <a:spcPts val="3110"/>
              </a:lnSpc>
            </a:pPr>
            <a:endParaRPr lang="en-US" sz="2800" dirty="0"/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ESP32</a:t>
            </a:r>
          </a:p>
          <a:p>
            <a:pPr>
              <a:lnSpc>
                <a:spcPts val="3110"/>
              </a:lnSpc>
            </a:pPr>
            <a:endParaRPr lang="en-US" sz="2800" dirty="0"/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Network of Sensors</a:t>
            </a:r>
          </a:p>
          <a:p>
            <a:pPr>
              <a:lnSpc>
                <a:spcPts val="3110"/>
              </a:lnSpc>
            </a:pPr>
            <a:endParaRPr lang="en-US" sz="2800" dirty="0"/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Battery Supply</a:t>
            </a:r>
          </a:p>
        </p:txBody>
      </p:sp>
      <p:pic>
        <p:nvPicPr>
          <p:cNvPr id="9" name="Picture 8" descr="A blue device with wires&#10;&#10;Description automatically generated">
            <a:extLst>
              <a:ext uri="{FF2B5EF4-FFF2-40B4-BE49-F238E27FC236}">
                <a16:creationId xmlns:a16="http://schemas.microsoft.com/office/drawing/2014/main" id="{AC360382-DEF9-8D36-722A-EEAA2CB6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68" y="545584"/>
            <a:ext cx="8643256" cy="713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4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296591" y="605909"/>
            <a:ext cx="5620226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Communication</a:t>
            </a:r>
            <a:endParaRPr lang="en-US" sz="4338" dirty="0"/>
          </a:p>
        </p:txBody>
      </p:sp>
      <p:sp>
        <p:nvSpPr>
          <p:cNvPr id="5" name="Text 3"/>
          <p:cNvSpPr/>
          <p:nvPr/>
        </p:nvSpPr>
        <p:spPr>
          <a:xfrm>
            <a:off x="1296591" y="1823204"/>
            <a:ext cx="5749885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communication protocol for the system is MQTT.</a:t>
            </a:r>
            <a:endParaRPr lang="en-US" sz="1735" dirty="0"/>
          </a:p>
        </p:txBody>
      </p:sp>
      <p:sp>
        <p:nvSpPr>
          <p:cNvPr id="6" name="Text 4"/>
          <p:cNvSpPr/>
          <p:nvPr/>
        </p:nvSpPr>
        <p:spPr>
          <a:xfrm>
            <a:off x="1296591" y="2373987"/>
            <a:ext cx="5749885" cy="1057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MQTT offers a lightweight, low-bandwidth protocol used in IoT. It works using a publisher-subscriber model and provides greater scalability for IoT applications</a:t>
            </a:r>
            <a:endParaRPr lang="en-US" sz="1735" dirty="0"/>
          </a:p>
        </p:txBody>
      </p:sp>
      <p:sp>
        <p:nvSpPr>
          <p:cNvPr id="7" name="Text 5"/>
          <p:cNvSpPr/>
          <p:nvPr/>
        </p:nvSpPr>
        <p:spPr>
          <a:xfrm>
            <a:off x="1296591" y="3629858"/>
            <a:ext cx="5749885" cy="1057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raspberry pi acts as the server that receives data from numerous multi-sensor modules, sorts them and posts to our database</a:t>
            </a:r>
            <a:endParaRPr lang="en-US" sz="1735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44" y="1872853"/>
            <a:ext cx="5749885" cy="5767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341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Storage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498169"/>
            <a:ext cx="2233732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from several devices are stored in an SQL database designed to efficiently handle data for multiple devices with several sensors.</a:t>
            </a:r>
            <a:endParaRPr lang="en-US" sz="19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5FD73-5CEB-89E7-FCED-931A5319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905714"/>
            <a:ext cx="9385997" cy="5317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553647" y="580311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1"/>
              </a:lnSpc>
              <a:buNone/>
            </a:pPr>
            <a:r>
              <a:rPr lang="en-US" sz="415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Storage</a:t>
            </a:r>
            <a:endParaRPr lang="en-US" sz="4153" dirty="0"/>
          </a:p>
        </p:txBody>
      </p:sp>
      <p:sp>
        <p:nvSpPr>
          <p:cNvPr id="5" name="Text 3"/>
          <p:cNvSpPr/>
          <p:nvPr/>
        </p:nvSpPr>
        <p:spPr>
          <a:xfrm>
            <a:off x="1034143" y="1745575"/>
            <a:ext cx="3505200" cy="4295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166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API </a:t>
            </a:r>
            <a:r>
              <a:rPr lang="en-US" sz="166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was developed to post </a:t>
            </a:r>
            <a:r>
              <a:rPr lang="en-US" sz="166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to </a:t>
            </a:r>
            <a:r>
              <a:rPr lang="en-US" sz="166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table in the database </a:t>
            </a:r>
            <a:r>
              <a:rPr lang="en-US" sz="166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</a:t>
            </a:r>
            <a:r>
              <a:rPr lang="en-US" sz="166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r>
              <a:rPr lang="en-US" sz="166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 parameters.</a:t>
            </a:r>
            <a:endParaRPr lang="en-US" sz="1661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658"/>
              </a:lnSpc>
              <a:buNone/>
            </a:pPr>
            <a:endParaRPr lang="en-US" sz="1661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658"/>
              </a:lnSpc>
              <a:buNone/>
            </a:pPr>
            <a:r>
              <a:rPr lang="en-US" sz="166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API required an ID for incoming data so that they can be identified and processed.</a:t>
            </a:r>
            <a:endParaRPr lang="en-US" sz="166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82" y="909876"/>
            <a:ext cx="6805204" cy="5856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096089" y="808077"/>
            <a:ext cx="6317813" cy="7115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3"/>
              </a:lnSpc>
              <a:buNone/>
            </a:pPr>
            <a:r>
              <a:rPr lang="en-US" sz="448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 Collection Process</a:t>
            </a:r>
            <a:endParaRPr lang="en-US" sz="4482" dirty="0"/>
          </a:p>
        </p:txBody>
      </p:sp>
      <p:sp>
        <p:nvSpPr>
          <p:cNvPr id="5" name="Shape 3"/>
          <p:cNvSpPr/>
          <p:nvPr/>
        </p:nvSpPr>
        <p:spPr>
          <a:xfrm>
            <a:off x="7299960" y="1974890"/>
            <a:ext cx="30480" cy="5446514"/>
          </a:xfrm>
          <a:prstGeom prst="roundRect">
            <a:avLst>
              <a:gd name="adj" fmla="val 11205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6" name="Shape 4"/>
          <p:cNvSpPr/>
          <p:nvPr/>
        </p:nvSpPr>
        <p:spPr>
          <a:xfrm>
            <a:off x="6292632" y="2471857"/>
            <a:ext cx="796885" cy="30480"/>
          </a:xfrm>
          <a:prstGeom prst="roundRect">
            <a:avLst>
              <a:gd name="adj" fmla="val 11205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7" name="Shape 5"/>
          <p:cNvSpPr/>
          <p:nvPr/>
        </p:nvSpPr>
        <p:spPr>
          <a:xfrm>
            <a:off x="7059037" y="2230993"/>
            <a:ext cx="512326" cy="51232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8" name="Text 6"/>
          <p:cNvSpPr/>
          <p:nvPr/>
        </p:nvSpPr>
        <p:spPr>
          <a:xfrm>
            <a:off x="7235011" y="2316361"/>
            <a:ext cx="160258" cy="341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9"/>
              </a:lnSpc>
              <a:buNone/>
            </a:pPr>
            <a:r>
              <a:rPr lang="en-US" sz="268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89" dirty="0"/>
          </a:p>
        </p:txBody>
      </p:sp>
      <p:sp>
        <p:nvSpPr>
          <p:cNvPr id="9" name="Text 7"/>
          <p:cNvSpPr/>
          <p:nvPr/>
        </p:nvSpPr>
        <p:spPr>
          <a:xfrm>
            <a:off x="3216712" y="2202537"/>
            <a:ext cx="2846189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01"/>
              </a:lnSpc>
              <a:buNone/>
            </a:pPr>
            <a:r>
              <a:rPr lang="en-US" sz="224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Vibration Capture</a:t>
            </a:r>
            <a:endParaRPr lang="en-US" sz="2241" dirty="0"/>
          </a:p>
        </p:txBody>
      </p:sp>
      <p:sp>
        <p:nvSpPr>
          <p:cNvPr id="10" name="Text 8"/>
          <p:cNvSpPr/>
          <p:nvPr/>
        </p:nvSpPr>
        <p:spPr>
          <a:xfrm>
            <a:off x="1096089" y="2694861"/>
            <a:ext cx="4966811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69"/>
              </a:lnSpc>
              <a:buNone/>
            </a:pPr>
            <a:r>
              <a:rPr lang="en-US" sz="17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Vibration data was collected at a high sampling rate of 1 kHz to accurately capture the motor's dynamic behavior and avoid aliasing.</a:t>
            </a:r>
            <a:endParaRPr lang="en-US" sz="1793" dirty="0"/>
          </a:p>
        </p:txBody>
      </p:sp>
      <p:sp>
        <p:nvSpPr>
          <p:cNvPr id="11" name="Shape 9"/>
          <p:cNvSpPr/>
          <p:nvPr/>
        </p:nvSpPr>
        <p:spPr>
          <a:xfrm>
            <a:off x="7540883" y="3610213"/>
            <a:ext cx="796885" cy="30480"/>
          </a:xfrm>
          <a:prstGeom prst="roundRect">
            <a:avLst>
              <a:gd name="adj" fmla="val 11205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2" name="Shape 10"/>
          <p:cNvSpPr/>
          <p:nvPr/>
        </p:nvSpPr>
        <p:spPr>
          <a:xfrm>
            <a:off x="7059037" y="3369350"/>
            <a:ext cx="512326" cy="51232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3" name="Text 11"/>
          <p:cNvSpPr/>
          <p:nvPr/>
        </p:nvSpPr>
        <p:spPr>
          <a:xfrm>
            <a:off x="7220248" y="3454717"/>
            <a:ext cx="189905" cy="341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9"/>
              </a:lnSpc>
              <a:buNone/>
            </a:pPr>
            <a:r>
              <a:rPr lang="en-US" sz="268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89" dirty="0"/>
          </a:p>
        </p:txBody>
      </p:sp>
      <p:sp>
        <p:nvSpPr>
          <p:cNvPr id="14" name="Text 12"/>
          <p:cNvSpPr/>
          <p:nvPr/>
        </p:nvSpPr>
        <p:spPr>
          <a:xfrm>
            <a:off x="8567499" y="3340894"/>
            <a:ext cx="2846189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224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Speed Monitoring</a:t>
            </a:r>
            <a:endParaRPr lang="en-US" sz="2241" dirty="0"/>
          </a:p>
        </p:txBody>
      </p:sp>
      <p:sp>
        <p:nvSpPr>
          <p:cNvPr id="15" name="Text 13"/>
          <p:cNvSpPr/>
          <p:nvPr/>
        </p:nvSpPr>
        <p:spPr>
          <a:xfrm>
            <a:off x="8567499" y="3833217"/>
            <a:ext cx="4966811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 changes are relatively slow, so the system captured speed data at a lower 100 Hz rate to balance performance and data resolution.</a:t>
            </a:r>
            <a:endParaRPr lang="en-US" sz="1793" dirty="0"/>
          </a:p>
        </p:txBody>
      </p:sp>
      <p:sp>
        <p:nvSpPr>
          <p:cNvPr id="16" name="Shape 14"/>
          <p:cNvSpPr/>
          <p:nvPr/>
        </p:nvSpPr>
        <p:spPr>
          <a:xfrm>
            <a:off x="6292632" y="4744164"/>
            <a:ext cx="796885" cy="30480"/>
          </a:xfrm>
          <a:prstGeom prst="roundRect">
            <a:avLst>
              <a:gd name="adj" fmla="val 11205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7" name="Shape 15"/>
          <p:cNvSpPr/>
          <p:nvPr/>
        </p:nvSpPr>
        <p:spPr>
          <a:xfrm>
            <a:off x="7059037" y="4503301"/>
            <a:ext cx="512326" cy="51232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8" name="Text 16"/>
          <p:cNvSpPr/>
          <p:nvPr/>
        </p:nvSpPr>
        <p:spPr>
          <a:xfrm>
            <a:off x="7219176" y="4588669"/>
            <a:ext cx="191929" cy="341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9"/>
              </a:lnSpc>
              <a:buNone/>
            </a:pPr>
            <a:r>
              <a:rPr lang="en-US" sz="268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89" dirty="0"/>
          </a:p>
        </p:txBody>
      </p:sp>
      <p:sp>
        <p:nvSpPr>
          <p:cNvPr id="19" name="Text 17"/>
          <p:cNvSpPr/>
          <p:nvPr/>
        </p:nvSpPr>
        <p:spPr>
          <a:xfrm>
            <a:off x="2694503" y="4474845"/>
            <a:ext cx="336839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01"/>
              </a:lnSpc>
              <a:buNone/>
            </a:pPr>
            <a:r>
              <a:rPr lang="en-US" sz="224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Electrical Measurements</a:t>
            </a:r>
            <a:endParaRPr lang="en-US" sz="2241" dirty="0"/>
          </a:p>
        </p:txBody>
      </p:sp>
      <p:sp>
        <p:nvSpPr>
          <p:cNvPr id="20" name="Text 18"/>
          <p:cNvSpPr/>
          <p:nvPr/>
        </p:nvSpPr>
        <p:spPr>
          <a:xfrm>
            <a:off x="1096089" y="4967168"/>
            <a:ext cx="4966811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69"/>
              </a:lnSpc>
              <a:buNone/>
            </a:pPr>
            <a:r>
              <a:rPr lang="en-US" sz="17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and voltage were sampled at 2 Hz due to the limitations of the PZEM-004T sensor, providing useful electrical profiles.</a:t>
            </a:r>
            <a:endParaRPr lang="en-US" sz="1793" dirty="0"/>
          </a:p>
        </p:txBody>
      </p:sp>
      <p:sp>
        <p:nvSpPr>
          <p:cNvPr id="21" name="Shape 19"/>
          <p:cNvSpPr/>
          <p:nvPr/>
        </p:nvSpPr>
        <p:spPr>
          <a:xfrm>
            <a:off x="7540883" y="5878116"/>
            <a:ext cx="796885" cy="30480"/>
          </a:xfrm>
          <a:prstGeom prst="roundRect">
            <a:avLst>
              <a:gd name="adj" fmla="val 11205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2" name="Shape 20"/>
          <p:cNvSpPr/>
          <p:nvPr/>
        </p:nvSpPr>
        <p:spPr>
          <a:xfrm>
            <a:off x="7059037" y="5637252"/>
            <a:ext cx="512326" cy="51232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3" name="Text 21"/>
          <p:cNvSpPr/>
          <p:nvPr/>
        </p:nvSpPr>
        <p:spPr>
          <a:xfrm>
            <a:off x="7205246" y="5722620"/>
            <a:ext cx="219908" cy="341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9"/>
              </a:lnSpc>
              <a:buNone/>
            </a:pPr>
            <a:r>
              <a:rPr lang="en-US" sz="268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689" dirty="0"/>
          </a:p>
        </p:txBody>
      </p:sp>
      <p:sp>
        <p:nvSpPr>
          <p:cNvPr id="24" name="Text 22"/>
          <p:cNvSpPr/>
          <p:nvPr/>
        </p:nvSpPr>
        <p:spPr>
          <a:xfrm>
            <a:off x="8567499" y="5608796"/>
            <a:ext cx="2846189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2241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Thermal Imaging</a:t>
            </a:r>
            <a:endParaRPr lang="en-US" sz="2241" dirty="0"/>
          </a:p>
        </p:txBody>
      </p:sp>
      <p:sp>
        <p:nvSpPr>
          <p:cNvPr id="25" name="Text 23"/>
          <p:cNvSpPr/>
          <p:nvPr/>
        </p:nvSpPr>
        <p:spPr>
          <a:xfrm>
            <a:off x="8567499" y="6101120"/>
            <a:ext cx="4966811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Thermal images were captured once per minute to monitor temperature changes, a slower variable that does not require high-speed sampling.</a:t>
            </a:r>
            <a:endParaRPr lang="en-US" sz="1793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471487" y="390763"/>
            <a:ext cx="693515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Simple Fault Detection System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471486" y="1371888"/>
            <a:ext cx="5304281" cy="1996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Normal healthy motor data collection from accelerometer.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Data transformed from time domain to frequency domain (FFT analysis)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Statistical analysis and Normal distribution data displayed.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FFT results set as the baseline.</a:t>
            </a: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</p:txBody>
      </p:sp>
      <p:pic>
        <p:nvPicPr>
          <p:cNvPr id="14" name="Picture 13" descr="A graph of distribution of ax and distribution of ax&#10;&#10;Description automatically generated">
            <a:extLst>
              <a:ext uri="{FF2B5EF4-FFF2-40B4-BE49-F238E27FC236}">
                <a16:creationId xmlns:a16="http://schemas.microsoft.com/office/drawing/2014/main" id="{DE96C307-EE77-E007-30D2-580AC6C4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64" y="4710665"/>
            <a:ext cx="7619999" cy="3311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55CA9-8B9B-9741-98AE-E8619865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64" y="1191730"/>
            <a:ext cx="7619998" cy="3311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80047" y="5000"/>
            <a:ext cx="693515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Simple Fault Detection System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380048" y="718425"/>
            <a:ext cx="6136500" cy="6654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New data collected from accelerometer.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FFT performed on new data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Statistical analysis and Normal distribution data displayed.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Mean amplitude and distribution data is compared with baseline using T and KS tests.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Calibri"/>
                <a:ea typeface="Source Sans Pro"/>
                <a:cs typeface="Calibri"/>
              </a:rPr>
              <a:t>System identifies and prints out whether the motor is healthy or faulty.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2B4150"/>
              </a:solidFill>
              <a:latin typeface="Calibri"/>
              <a:ea typeface="Source Sans Pro"/>
              <a:cs typeface="Calibri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47A33A2-F61E-21A0-C31F-B321571B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89" y="4067265"/>
            <a:ext cx="6823656" cy="37949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ED482-6413-BB9D-A9D1-E309A44B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4" t="6173" r="31173"/>
          <a:stretch/>
        </p:blipFill>
        <p:spPr>
          <a:xfrm>
            <a:off x="7054388" y="776525"/>
            <a:ext cx="6823657" cy="30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31601" y="-290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</a:rPr>
              <a:t>SIMULINK MODEL</a:t>
            </a:r>
            <a:endParaRPr lang="en-US" sz="4860" dirty="0"/>
          </a:p>
        </p:txBody>
      </p:sp>
      <p:pic>
        <p:nvPicPr>
          <p:cNvPr id="11" name="Picture 10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D03F4554-83F2-F6AC-314A-9E3B68B88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4" t="23953" r="5736" b="3317"/>
          <a:stretch/>
        </p:blipFill>
        <p:spPr bwMode="auto">
          <a:xfrm>
            <a:off x="636608" y="771525"/>
            <a:ext cx="12926387" cy="677198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58B80F-EEE8-F82F-F935-29AEEEEE6F8A}"/>
              </a:ext>
            </a:extLst>
          </p:cNvPr>
          <p:cNvSpPr txBox="1"/>
          <p:nvPr/>
        </p:nvSpPr>
        <p:spPr>
          <a:xfrm>
            <a:off x="3996590" y="7607292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Induction motor model designed on SIMULINK</a:t>
            </a:r>
            <a:endParaRPr lang="en-GH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31601" y="-290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</a:rPr>
              <a:t>SIMULINK MODEL</a:t>
            </a:r>
            <a:endParaRPr lang="en-US" sz="4860" dirty="0"/>
          </a:p>
        </p:txBody>
      </p:sp>
      <p:pic>
        <p:nvPicPr>
          <p:cNvPr id="11" name="Picture 10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D03F4554-83F2-F6AC-314A-9E3B68B88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4" t="23953" r="5736" b="3317"/>
          <a:stretch/>
        </p:blipFill>
        <p:spPr bwMode="auto">
          <a:xfrm>
            <a:off x="636608" y="771525"/>
            <a:ext cx="6678591" cy="351110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877E6535-2D93-9F63-87F5-50D68851F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17" t="59391" r="45876" b="12795"/>
          <a:stretch/>
        </p:blipFill>
        <p:spPr>
          <a:xfrm>
            <a:off x="8275899" y="806084"/>
            <a:ext cx="5173883" cy="2920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C4FCE-C451-2A34-DFED-E99925847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11" t="59475" r="49072" b="3891"/>
          <a:stretch/>
        </p:blipFill>
        <p:spPr>
          <a:xfrm>
            <a:off x="8368496" y="4208738"/>
            <a:ext cx="5208607" cy="3025439"/>
          </a:xfrm>
          <a:prstGeom prst="rect">
            <a:avLst/>
          </a:prstGeom>
        </p:spPr>
      </p:pic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62DD30D8-18B1-248D-96EA-8307139CD1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38" t="58093" r="45189" b="6728"/>
          <a:stretch/>
        </p:blipFill>
        <p:spPr>
          <a:xfrm>
            <a:off x="636608" y="4613971"/>
            <a:ext cx="3900668" cy="290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B470D-C5EF-9520-B432-58248BF25B8D}"/>
              </a:ext>
            </a:extLst>
          </p:cNvPr>
          <p:cNvSpPr txBox="1"/>
          <p:nvPr/>
        </p:nvSpPr>
        <p:spPr>
          <a:xfrm>
            <a:off x="297379" y="4244639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Simulink Model</a:t>
            </a:r>
            <a:endParaRPr lang="en-G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DEFDA-2F88-38B4-6786-BAE7AB57E889}"/>
              </a:ext>
            </a:extLst>
          </p:cNvPr>
          <p:cNvSpPr txBox="1"/>
          <p:nvPr/>
        </p:nvSpPr>
        <p:spPr>
          <a:xfrm>
            <a:off x="0" y="7571081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circuit fault</a:t>
            </a:r>
            <a:endParaRPr lang="en-G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60567-1971-6A8A-8A07-604DE9E5378C}"/>
              </a:ext>
            </a:extLst>
          </p:cNvPr>
          <p:cNvSpPr txBox="1"/>
          <p:nvPr/>
        </p:nvSpPr>
        <p:spPr>
          <a:xfrm>
            <a:off x="7521343" y="3748502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Circuit fault</a:t>
            </a:r>
            <a:endParaRPr lang="en-G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21C3B-FFC6-638D-403A-FF26D92F860E}"/>
              </a:ext>
            </a:extLst>
          </p:cNvPr>
          <p:cNvSpPr txBox="1"/>
          <p:nvPr/>
        </p:nvSpPr>
        <p:spPr>
          <a:xfrm>
            <a:off x="7521343" y="7462087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Broken Rotor bar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57487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31601" y="-290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Open Circuit Fault</a:t>
            </a:r>
            <a:endParaRPr lang="en-US" sz="486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280071-201C-1424-F722-35D49DFF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5" y="868102"/>
            <a:ext cx="6460089" cy="613458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FC0C286-FB1B-4B34-87F0-440C4A43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78" y="868103"/>
            <a:ext cx="7372121" cy="6134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325BA-6EAF-F5BB-4E26-B1FC04E4DA85}"/>
              </a:ext>
            </a:extLst>
          </p:cNvPr>
          <p:cNvSpPr txBox="1"/>
          <p:nvPr/>
        </p:nvSpPr>
        <p:spPr>
          <a:xfrm>
            <a:off x="345039" y="7373073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Torque and speed of healthy motor</a:t>
            </a:r>
            <a:endParaRPr lang="en-G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CE361-7C1E-DAE8-EEC7-C0A2DB23A732}"/>
              </a:ext>
            </a:extLst>
          </p:cNvPr>
          <p:cNvSpPr txBox="1"/>
          <p:nvPr/>
        </p:nvSpPr>
        <p:spPr>
          <a:xfrm>
            <a:off x="7926541" y="7388440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Torque and speed of motor with open circuit fault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17163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23253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Outline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27754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6" name="Text 4"/>
          <p:cNvSpPr/>
          <p:nvPr/>
        </p:nvSpPr>
        <p:spPr>
          <a:xfrm>
            <a:off x="1054894" y="2867978"/>
            <a:ext cx="17371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5"/>
          <p:cNvSpPr/>
          <p:nvPr/>
        </p:nvSpPr>
        <p:spPr>
          <a:xfrm>
            <a:off x="1666280" y="2775466"/>
            <a:ext cx="473630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1. Introduction and Background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1666280" y="3309342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Introduction and Background</a:t>
            </a: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7438668" y="27754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0" name="Text 8"/>
          <p:cNvSpPr/>
          <p:nvPr/>
        </p:nvSpPr>
        <p:spPr>
          <a:xfrm>
            <a:off x="7613333" y="2867978"/>
            <a:ext cx="2059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9"/>
          <p:cNvSpPr/>
          <p:nvPr/>
        </p:nvSpPr>
        <p:spPr>
          <a:xfrm>
            <a:off x="8240911" y="277546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2. Design choices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8240911" y="3309342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 choice and placement</a:t>
            </a: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Flow Diagram</a:t>
            </a:r>
            <a:endParaRPr lang="en-US" sz="1944" dirty="0"/>
          </a:p>
        </p:txBody>
      </p:sp>
      <p:sp>
        <p:nvSpPr>
          <p:cNvPr id="13" name="Shape 11"/>
          <p:cNvSpPr/>
          <p:nvPr/>
        </p:nvSpPr>
        <p:spPr>
          <a:xfrm>
            <a:off x="864037" y="42288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4" name="Text 12"/>
          <p:cNvSpPr/>
          <p:nvPr/>
        </p:nvSpPr>
        <p:spPr>
          <a:xfrm>
            <a:off x="1037630" y="4321373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3"/>
          <p:cNvSpPr/>
          <p:nvPr/>
        </p:nvSpPr>
        <p:spPr>
          <a:xfrm>
            <a:off x="1666280" y="4228862"/>
            <a:ext cx="34700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3. Design methodology</a:t>
            </a:r>
            <a:endParaRPr lang="en-US" sz="2430" dirty="0"/>
          </a:p>
        </p:txBody>
      </p:sp>
      <p:sp>
        <p:nvSpPr>
          <p:cNvPr id="16" name="Text 14"/>
          <p:cNvSpPr/>
          <p:nvPr/>
        </p:nvSpPr>
        <p:spPr>
          <a:xfrm>
            <a:off x="1666280" y="4762738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methodology</a:t>
            </a:r>
            <a:endParaRPr lang="en-US" sz="1944" dirty="0"/>
          </a:p>
        </p:txBody>
      </p:sp>
      <p:sp>
        <p:nvSpPr>
          <p:cNvPr id="17" name="Shape 15"/>
          <p:cNvSpPr/>
          <p:nvPr/>
        </p:nvSpPr>
        <p:spPr>
          <a:xfrm>
            <a:off x="7438668" y="42288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8" name="Text 16"/>
          <p:cNvSpPr/>
          <p:nvPr/>
        </p:nvSpPr>
        <p:spPr>
          <a:xfrm>
            <a:off x="7597140" y="4321373"/>
            <a:ext cx="23848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7"/>
          <p:cNvSpPr/>
          <p:nvPr/>
        </p:nvSpPr>
        <p:spPr>
          <a:xfrm>
            <a:off x="8240911" y="4228862"/>
            <a:ext cx="544949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4. Data Communication And Storage</a:t>
            </a:r>
            <a:endParaRPr lang="en-US" sz="2430" dirty="0"/>
          </a:p>
        </p:txBody>
      </p:sp>
      <p:sp>
        <p:nvSpPr>
          <p:cNvPr id="20" name="Text 18"/>
          <p:cNvSpPr/>
          <p:nvPr/>
        </p:nvSpPr>
        <p:spPr>
          <a:xfrm>
            <a:off x="8240911" y="4762738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Communication And Storage</a:t>
            </a:r>
            <a:endParaRPr lang="en-US" sz="1944" dirty="0"/>
          </a:p>
        </p:txBody>
      </p:sp>
      <p:sp>
        <p:nvSpPr>
          <p:cNvPr id="21" name="Shape 19"/>
          <p:cNvSpPr/>
          <p:nvPr/>
        </p:nvSpPr>
        <p:spPr>
          <a:xfrm>
            <a:off x="864037" y="568225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2" name="Text 20"/>
          <p:cNvSpPr/>
          <p:nvPr/>
        </p:nvSpPr>
        <p:spPr>
          <a:xfrm>
            <a:off x="1039178" y="5774769"/>
            <a:ext cx="20514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5</a:t>
            </a:r>
            <a:endParaRPr lang="en-US" sz="2916" dirty="0"/>
          </a:p>
        </p:txBody>
      </p:sp>
      <p:sp>
        <p:nvSpPr>
          <p:cNvPr id="23" name="Text 21"/>
          <p:cNvSpPr/>
          <p:nvPr/>
        </p:nvSpPr>
        <p:spPr>
          <a:xfrm>
            <a:off x="1666280" y="5682258"/>
            <a:ext cx="5525572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5. Data Collection, Analysis and Results</a:t>
            </a:r>
            <a:endParaRPr lang="en-US" sz="2430" dirty="0"/>
          </a:p>
        </p:txBody>
      </p:sp>
      <p:sp>
        <p:nvSpPr>
          <p:cNvPr id="24" name="Text 22"/>
          <p:cNvSpPr/>
          <p:nvPr/>
        </p:nvSpPr>
        <p:spPr>
          <a:xfrm>
            <a:off x="1666280" y="6601897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Collection, Analysis and Results</a:t>
            </a:r>
            <a:endParaRPr lang="en-US" sz="1944" dirty="0"/>
          </a:p>
        </p:txBody>
      </p:sp>
      <p:sp>
        <p:nvSpPr>
          <p:cNvPr id="25" name="Shape 23"/>
          <p:cNvSpPr/>
          <p:nvPr/>
        </p:nvSpPr>
        <p:spPr>
          <a:xfrm>
            <a:off x="7438668" y="568225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6" name="Text 24"/>
          <p:cNvSpPr/>
          <p:nvPr/>
        </p:nvSpPr>
        <p:spPr>
          <a:xfrm>
            <a:off x="7600474" y="5774769"/>
            <a:ext cx="23181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6</a:t>
            </a:r>
            <a:endParaRPr lang="en-US" sz="2916" dirty="0"/>
          </a:p>
        </p:txBody>
      </p:sp>
      <p:sp>
        <p:nvSpPr>
          <p:cNvPr id="27" name="Text 25"/>
          <p:cNvSpPr/>
          <p:nvPr/>
        </p:nvSpPr>
        <p:spPr>
          <a:xfrm>
            <a:off x="8240911" y="56822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6. </a:t>
            </a:r>
            <a:r>
              <a:rPr lang="en-US" sz="243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Conclusion</a:t>
            </a:r>
            <a:endParaRPr lang="en-US" sz="2430" dirty="0"/>
          </a:p>
        </p:txBody>
      </p:sp>
      <p:sp>
        <p:nvSpPr>
          <p:cNvPr id="28" name="Text 26"/>
          <p:cNvSpPr/>
          <p:nvPr/>
        </p:nvSpPr>
        <p:spPr>
          <a:xfrm>
            <a:off x="8240911" y="6216134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Achievements and Future Works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31601" y="-290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Short Circuit Fault</a:t>
            </a:r>
            <a:endParaRPr lang="en-US" sz="486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280071-201C-1424-F722-35D49DFF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5" y="868102"/>
            <a:ext cx="6460089" cy="61345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4C4434-FCCF-20B0-BC87-3E63C7698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98" y="868101"/>
            <a:ext cx="7684471" cy="613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3C3A47-50F5-F375-3487-552AE56301A4}"/>
              </a:ext>
            </a:extLst>
          </p:cNvPr>
          <p:cNvSpPr txBox="1"/>
          <p:nvPr/>
        </p:nvSpPr>
        <p:spPr>
          <a:xfrm>
            <a:off x="345039" y="7373073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Torque and speed of healthy motor</a:t>
            </a:r>
            <a:endParaRPr lang="en-G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C44E4-66DA-E083-ABF5-55A3F74AB0AC}"/>
              </a:ext>
            </a:extLst>
          </p:cNvPr>
          <p:cNvSpPr txBox="1"/>
          <p:nvPr/>
        </p:nvSpPr>
        <p:spPr>
          <a:xfrm>
            <a:off x="7715525" y="7373073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Torque and speed of motor with short circuit fault</a:t>
            </a:r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36263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331601" y="-290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Broken Rotor Bar Fault</a:t>
            </a:r>
            <a:endParaRPr lang="en-US" sz="486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280071-201C-1424-F722-35D49DFF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5" y="868102"/>
            <a:ext cx="6460089" cy="613458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06EA20-D18E-8A71-7168-37192C5C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60" y="868102"/>
            <a:ext cx="7536535" cy="613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CB9B2-2036-119A-3F31-A9541AD69BF9}"/>
              </a:ext>
            </a:extLst>
          </p:cNvPr>
          <p:cNvSpPr txBox="1"/>
          <p:nvPr/>
        </p:nvSpPr>
        <p:spPr>
          <a:xfrm>
            <a:off x="7771797" y="7390875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Torque and speed of motor with broken rotor bar fault</a:t>
            </a:r>
            <a:endParaRPr lang="en-G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4ED76-4D18-3C72-A117-A593B11DC2A0}"/>
              </a:ext>
            </a:extLst>
          </p:cNvPr>
          <p:cNvSpPr txBox="1"/>
          <p:nvPr/>
        </p:nvSpPr>
        <p:spPr>
          <a:xfrm>
            <a:off x="425872" y="7361498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Torque and speed of healthy motor</a:t>
            </a:r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9344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769929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Fault Classification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4207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Model Selected</a:t>
            </a: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:  </a:t>
            </a:r>
            <a:r>
              <a:rPr lang="en-US" sz="1944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XGBoost</a:t>
            </a: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Classification Model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This technique builds models sequentially.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It constructs decision trees that corrects the errors of other trees.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It can capture non-linear patterns and can handle missing data which made it suitable for this project. </a:t>
            </a:r>
            <a:endParaRPr lang="en-US" sz="1944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769929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Implementation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4207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 </a:t>
            </a:r>
            <a:r>
              <a:rPr lang="en-US" sz="1944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butterworth</a:t>
            </a: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filter was used to remove noise from the data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data was cleaned and FFT was performed to extract dominant frequency domain characteristics.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Feature extraction was performed and the data was combined and labeled based on the faults under consideration.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model was then trained and cross – validated using the </a:t>
            </a:r>
            <a:r>
              <a:rPr lang="en-US" sz="1944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XGBoost</a:t>
            </a: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Model. </a:t>
            </a:r>
            <a:endParaRPr lang="en-US" sz="1944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5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95620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Machine Learning Classification 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362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Motor States and Accuracy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0 – Normal Operation: 63.49%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1 -  Imbalance Fault: 51%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2 – Vertical Misalignment Fault: 99.4%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3 – Horizontal Misalignment Fault: 89.92%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4 – </a:t>
            </a:r>
            <a:r>
              <a:rPr lang="en-US" sz="1944" b="1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Underhang</a:t>
            </a: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Fault: 82.99%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5 – Overhang Fault: 38.4%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Overall Accuracy = 71.05%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879DF-7139-D167-6351-1067C023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97" y="2248859"/>
            <a:ext cx="6558916" cy="505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769929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ANN Model 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454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model is a neural network used for multi-class classification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Features used in this model were derived from the FFT of the vibration data.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There are 3 dense layers.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Layer 1: Rectified Linear unit which introduces non-linearity.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Layer 2: Batch Normalization to maintain normalized input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Layer 3: Dropout which prevented overfitting by randomly deactivating neurons</a:t>
            </a:r>
            <a:endParaRPr lang="en-US" sz="1944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95620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Machine Learning Classification 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362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Motor States and Accuracy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0 – Normal Operation: 62.92%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1 -  Imbalance Fault: 85.93%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2 – Vertical Misalignment Fault: 94.72%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3 – Horizontal Misalignment Fault: 95.17%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4 – </a:t>
            </a:r>
            <a:r>
              <a:rPr lang="en-US" sz="1944" b="1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Underhang</a:t>
            </a: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Fault: 42.43%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5 – Overhang Fault: 18.55%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Overall accuracy = 66.63%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6F07-B03C-4FA3-1857-40AEDA61A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"/>
          <a:stretch/>
        </p:blipFill>
        <p:spPr>
          <a:xfrm>
            <a:off x="6399634" y="1933813"/>
            <a:ext cx="6978741" cy="57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484471" y="586978"/>
            <a:ext cx="5336977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Website</a:t>
            </a:r>
            <a:endParaRPr lang="en-US" sz="4202" dirty="0"/>
          </a:p>
        </p:txBody>
      </p:sp>
      <p:sp>
        <p:nvSpPr>
          <p:cNvPr id="5" name="Text 3"/>
          <p:cNvSpPr/>
          <p:nvPr/>
        </p:nvSpPr>
        <p:spPr>
          <a:xfrm>
            <a:off x="1484471" y="1766292"/>
            <a:ext cx="2768322" cy="2731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simple </a:t>
            </a:r>
            <a:r>
              <a:rPr lang="en-US" sz="168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 </a:t>
            </a:r>
            <a:r>
              <a:rPr lang="en-US" sz="168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was developed to explain the system and show results from the data collection and processing</a:t>
            </a:r>
            <a:endParaRPr lang="en-US" sz="1681" dirty="0"/>
          </a:p>
        </p:txBody>
      </p:sp>
      <p:sp>
        <p:nvSpPr>
          <p:cNvPr id="6" name="Text 4"/>
          <p:cNvSpPr/>
          <p:nvPr/>
        </p:nvSpPr>
        <p:spPr>
          <a:xfrm>
            <a:off x="1484471" y="4690110"/>
            <a:ext cx="2768322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endParaRPr lang="en-US" sz="168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50" y="1254085"/>
            <a:ext cx="7955093" cy="6583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271588" y="609481"/>
            <a:ext cx="5531882" cy="691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5"/>
              </a:lnSpc>
              <a:buNone/>
            </a:pPr>
            <a:r>
              <a:rPr lang="en-US" sz="435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Motor Data Page</a:t>
            </a:r>
            <a:endParaRPr lang="en-US" sz="435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C4AF9-C65A-9270-B3D0-1DB9D76A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7" y="2387433"/>
            <a:ext cx="6607732" cy="5542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4B09F31-0C58-7A9B-AC70-1ADC9582E1E5}"/>
              </a:ext>
            </a:extLst>
          </p:cNvPr>
          <p:cNvSpPr/>
          <p:nvPr/>
        </p:nvSpPr>
        <p:spPr>
          <a:xfrm>
            <a:off x="1271588" y="1605677"/>
            <a:ext cx="9699286" cy="2731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This page displays the data being recorded by the system</a:t>
            </a:r>
            <a:endParaRPr lang="en-US" sz="168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2E764-6B69-1515-9257-3C04229F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87433"/>
            <a:ext cx="6703103" cy="5542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56893" y="673298"/>
            <a:ext cx="8467249" cy="7650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25"/>
              </a:lnSpc>
              <a:buNone/>
            </a:pPr>
            <a:r>
              <a:rPr lang="en-US" sz="482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Website Data Analysis Page</a:t>
            </a:r>
            <a:endParaRPr lang="en-US" sz="4820" dirty="0"/>
          </a:p>
        </p:txBody>
      </p:sp>
      <p:sp>
        <p:nvSpPr>
          <p:cNvPr id="5" name="Text 3"/>
          <p:cNvSpPr/>
          <p:nvPr/>
        </p:nvSpPr>
        <p:spPr>
          <a:xfrm>
            <a:off x="778965" y="2111692"/>
            <a:ext cx="2240637" cy="4699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85"/>
              </a:lnSpc>
              <a:buNone/>
            </a:pPr>
            <a:r>
              <a:rPr lang="en-US" sz="1928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page displays the results of the data analytics to show when a fault has occurred. </a:t>
            </a:r>
          </a:p>
          <a:p>
            <a:pPr marL="0" indent="0">
              <a:lnSpc>
                <a:spcPts val="3085"/>
              </a:lnSpc>
              <a:buNone/>
            </a:pPr>
            <a:r>
              <a:rPr lang="en-US" sz="1928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It is periodically changed with the new data coming to the system.</a:t>
            </a:r>
            <a:endParaRPr lang="en-US" sz="1928" dirty="0"/>
          </a:p>
        </p:txBody>
      </p:sp>
      <p:sp>
        <p:nvSpPr>
          <p:cNvPr id="6" name="Text 4"/>
          <p:cNvSpPr/>
          <p:nvPr/>
        </p:nvSpPr>
        <p:spPr>
          <a:xfrm>
            <a:off x="856893" y="6945273"/>
            <a:ext cx="2240637" cy="39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5"/>
              </a:lnSpc>
              <a:buNone/>
            </a:pPr>
            <a:endParaRPr lang="en-US" sz="1928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8" y="2080974"/>
            <a:ext cx="9028748" cy="5202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0717" y="2491684"/>
            <a:ext cx="5155406" cy="644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4"/>
              </a:lnSpc>
              <a:buNone/>
            </a:pPr>
            <a:r>
              <a:rPr lang="en-US" sz="4059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Introduction </a:t>
            </a:r>
            <a:endParaRPr lang="en-US" sz="4059" dirty="0"/>
          </a:p>
        </p:txBody>
      </p:sp>
      <p:sp>
        <p:nvSpPr>
          <p:cNvPr id="6" name="Shape 3"/>
          <p:cNvSpPr/>
          <p:nvPr/>
        </p:nvSpPr>
        <p:spPr>
          <a:xfrm>
            <a:off x="470717" y="3265765"/>
            <a:ext cx="5529263" cy="1510427"/>
          </a:xfrm>
          <a:prstGeom prst="roundRect">
            <a:avLst>
              <a:gd name="adj" fmla="val 204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7" name="Text 4"/>
          <p:cNvSpPr/>
          <p:nvPr/>
        </p:nvSpPr>
        <p:spPr>
          <a:xfrm>
            <a:off x="696222" y="3428285"/>
            <a:ext cx="5116830" cy="644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20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Electrical machines:</a:t>
            </a:r>
            <a:endParaRPr lang="en-US" sz="2030" dirty="0"/>
          </a:p>
        </p:txBody>
      </p:sp>
      <p:sp>
        <p:nvSpPr>
          <p:cNvPr id="8" name="Text 5"/>
          <p:cNvSpPr/>
          <p:nvPr/>
        </p:nvSpPr>
        <p:spPr>
          <a:xfrm>
            <a:off x="470717" y="3750468"/>
            <a:ext cx="5155406" cy="81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Induction motors account for 85 % of all Industrial motors</a:t>
            </a:r>
            <a:endParaRPr lang="en-US" sz="1624" dirty="0"/>
          </a:p>
        </p:txBody>
      </p:sp>
      <p:sp>
        <p:nvSpPr>
          <p:cNvPr id="9" name="Shape 6"/>
          <p:cNvSpPr/>
          <p:nvPr/>
        </p:nvSpPr>
        <p:spPr>
          <a:xfrm>
            <a:off x="7212091" y="3218667"/>
            <a:ext cx="5529263" cy="1510427"/>
          </a:xfrm>
          <a:prstGeom prst="roundRect">
            <a:avLst>
              <a:gd name="adj" fmla="val 204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 dirty="0"/>
          </a:p>
        </p:txBody>
      </p:sp>
      <p:sp>
        <p:nvSpPr>
          <p:cNvPr id="10" name="Text 7"/>
          <p:cNvSpPr/>
          <p:nvPr/>
        </p:nvSpPr>
        <p:spPr>
          <a:xfrm>
            <a:off x="7212092" y="3436024"/>
            <a:ext cx="5116830" cy="644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20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Induction motors faults:</a:t>
            </a:r>
            <a:endParaRPr lang="en-US" sz="2030" dirty="0"/>
          </a:p>
        </p:txBody>
      </p:sp>
      <p:sp>
        <p:nvSpPr>
          <p:cNvPr id="11" name="Text 8"/>
          <p:cNvSpPr/>
          <p:nvPr/>
        </p:nvSpPr>
        <p:spPr>
          <a:xfrm>
            <a:off x="7212092" y="3733437"/>
            <a:ext cx="5116830" cy="836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Mechanical: Bearing faults, Shaft Misalignments, </a:t>
            </a:r>
          </a:p>
          <a:p>
            <a:pPr>
              <a:lnSpc>
                <a:spcPts val="2598"/>
              </a:lnSpc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Broken Rotor bar.</a:t>
            </a:r>
          </a:p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Electrical faults:  Stator winding faults, Insulation failure.</a:t>
            </a:r>
            <a:endParaRPr lang="en-US" sz="1624" dirty="0"/>
          </a:p>
        </p:txBody>
      </p:sp>
      <p:sp>
        <p:nvSpPr>
          <p:cNvPr id="12" name="Shape 9"/>
          <p:cNvSpPr/>
          <p:nvPr/>
        </p:nvSpPr>
        <p:spPr>
          <a:xfrm>
            <a:off x="385857" y="6405781"/>
            <a:ext cx="5529263" cy="1518166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3" name="Text 10"/>
          <p:cNvSpPr/>
          <p:nvPr/>
        </p:nvSpPr>
        <p:spPr>
          <a:xfrm>
            <a:off x="572786" y="6428331"/>
            <a:ext cx="2577703" cy="322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20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Existing solutions:</a:t>
            </a:r>
            <a:endParaRPr lang="en-US" sz="2030" dirty="0"/>
          </a:p>
        </p:txBody>
      </p:sp>
      <p:sp>
        <p:nvSpPr>
          <p:cNvPr id="14" name="Text 11"/>
          <p:cNvSpPr/>
          <p:nvPr/>
        </p:nvSpPr>
        <p:spPr>
          <a:xfrm>
            <a:off x="634504" y="6827677"/>
            <a:ext cx="5116830" cy="659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Scheduled maintenance </a:t>
            </a:r>
          </a:p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Reactive maintenance</a:t>
            </a:r>
            <a:endParaRPr lang="en-US" sz="1624" dirty="0"/>
          </a:p>
        </p:txBody>
      </p:sp>
      <p:sp>
        <p:nvSpPr>
          <p:cNvPr id="15" name="Shape 12"/>
          <p:cNvSpPr/>
          <p:nvPr/>
        </p:nvSpPr>
        <p:spPr>
          <a:xfrm>
            <a:off x="7212092" y="6360511"/>
            <a:ext cx="5529263" cy="1518166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6" name="Text 13"/>
          <p:cNvSpPr/>
          <p:nvPr/>
        </p:nvSpPr>
        <p:spPr>
          <a:xfrm>
            <a:off x="7212092" y="6553852"/>
            <a:ext cx="3469124" cy="322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203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Condition based maintenance:</a:t>
            </a:r>
            <a:endParaRPr lang="en-US" sz="2030" dirty="0"/>
          </a:p>
        </p:txBody>
      </p:sp>
      <p:sp>
        <p:nvSpPr>
          <p:cNvPr id="17" name="Text 14"/>
          <p:cNvSpPr/>
          <p:nvPr/>
        </p:nvSpPr>
        <p:spPr>
          <a:xfrm>
            <a:off x="7212092" y="6999740"/>
            <a:ext cx="5116830" cy="7766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 time</a:t>
            </a:r>
          </a:p>
          <a:p>
            <a:pPr marL="285750" indent="-285750">
              <a:lnSpc>
                <a:spcPts val="2598"/>
              </a:lnSpc>
              <a:buFont typeface="Arial" panose="020B0604020202020204" pitchFamily="34" charset="0"/>
              <a:buChar char="•"/>
            </a:pPr>
            <a:r>
              <a:rPr lang="en-US" sz="16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parameters</a:t>
            </a:r>
          </a:p>
          <a:p>
            <a:pPr marL="0" indent="0">
              <a:lnSpc>
                <a:spcPts val="2598"/>
              </a:lnSpc>
              <a:buNone/>
            </a:pPr>
            <a:endParaRPr lang="en-US" sz="1624" dirty="0"/>
          </a:p>
        </p:txBody>
      </p:sp>
      <p:pic>
        <p:nvPicPr>
          <p:cNvPr id="19" name="Picture 2" descr="Operation of ship's Induction Motors - Electro-technical Officer (ETO)">
            <a:extLst>
              <a:ext uri="{FF2B5EF4-FFF2-40B4-BE49-F238E27FC236}">
                <a16:creationId xmlns:a16="http://schemas.microsoft.com/office/drawing/2014/main" id="{45850769-91BD-C176-FACB-636E9769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97" y="4798741"/>
            <a:ext cx="4879137" cy="15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 Test Rig and Various Induction Motor Faults | Download Scientific Diagram">
            <a:extLst>
              <a:ext uri="{FF2B5EF4-FFF2-40B4-BE49-F238E27FC236}">
                <a16:creationId xmlns:a16="http://schemas.microsoft.com/office/drawing/2014/main" id="{A3B3C33A-0ECE-E798-C40D-4FA6A50E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46" y="4888215"/>
            <a:ext cx="5267309" cy="15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864037" y="11622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Raspberry Pi Setup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This is a simple setup to exhibit the results of the data processing.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state of the overall system is showed on the lcd screen.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When faults occur then the screen shows which motor is at fault.</a:t>
            </a:r>
            <a:endParaRPr lang="en-US" sz="194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DE9A2-536F-B904-B182-FA92D48A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311" y="-8334"/>
            <a:ext cx="7079366" cy="822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759865" y="390763"/>
            <a:ext cx="870477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Conclusion and Future Works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322059" y="2554845"/>
            <a:ext cx="4622364" cy="454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conclusion, the goal of this project was to develop a system that can monitor the condition of an induction motor and determine when faults occur. 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9779272-E995-79B9-C860-055AC3CE9AEF}"/>
              </a:ext>
            </a:extLst>
          </p:cNvPr>
          <p:cNvSpPr/>
          <p:nvPr/>
        </p:nvSpPr>
        <p:spPr>
          <a:xfrm>
            <a:off x="5266482" y="2177617"/>
            <a:ext cx="4622364" cy="454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The multi-sensor module designed was able to collect and transmit data that was successfully labeled and process to identify faults  using FFTs and Machine Learning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82666D7-C5CF-9DF4-E442-ACBD37D018DC}"/>
              </a:ext>
            </a:extLst>
          </p:cNvPr>
          <p:cNvSpPr/>
          <p:nvPr/>
        </p:nvSpPr>
        <p:spPr>
          <a:xfrm>
            <a:off x="9888846" y="2173504"/>
            <a:ext cx="4622364" cy="454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In future works the machine learning model can be further developed to accurately detect all the types of faults.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4826436" y="372903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800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Thank You</a:t>
            </a:r>
            <a:endParaRPr lang="en-US" sz="8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0090" y="887254"/>
            <a:ext cx="7703820" cy="450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5063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By using a network of sensors to monitor relevant motor attributes the state of a motor can be evaluated, and early maintenance can be performed to extend motor life.</a:t>
            </a:r>
            <a:endParaRPr lang="en-US" sz="4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5696426"/>
            <a:ext cx="1028700" cy="16459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7400" y="5902166"/>
            <a:ext cx="282975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1"/>
              </a:lnSpc>
              <a:buNone/>
            </a:pPr>
            <a:r>
              <a:rPr lang="en-US" sz="2025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PROPOSED SOLUTION</a:t>
            </a:r>
            <a:endParaRPr lang="en-US" sz="2025" dirty="0"/>
          </a:p>
        </p:txBody>
      </p:sp>
      <p:sp>
        <p:nvSpPr>
          <p:cNvPr id="8" name="Text 4"/>
          <p:cNvSpPr/>
          <p:nvPr/>
        </p:nvSpPr>
        <p:spPr>
          <a:xfrm>
            <a:off x="2057400" y="6346984"/>
            <a:ext cx="6366510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162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Condition Monitoring</a:t>
            </a:r>
            <a:endParaRPr lang="en-US" sz="1620" dirty="0"/>
          </a:p>
        </p:txBody>
      </p:sp>
      <p:sp>
        <p:nvSpPr>
          <p:cNvPr id="9" name="Text 5"/>
          <p:cNvSpPr/>
          <p:nvPr/>
        </p:nvSpPr>
        <p:spPr>
          <a:xfrm>
            <a:off x="2057400" y="6799421"/>
            <a:ext cx="6366510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2"/>
              </a:lnSpc>
              <a:buNone/>
            </a:pPr>
            <a:endParaRPr lang="en-US" sz="162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-1125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06525" y="1270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Design choices</a:t>
            </a:r>
            <a:endParaRPr lang="en-US" sz="4860" dirty="0"/>
          </a:p>
        </p:txBody>
      </p:sp>
      <p:sp>
        <p:nvSpPr>
          <p:cNvPr id="8" name="Text 5"/>
          <p:cNvSpPr/>
          <p:nvPr/>
        </p:nvSpPr>
        <p:spPr>
          <a:xfrm>
            <a:off x="6153008" y="1157566"/>
            <a:ext cx="7725037" cy="2152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 choice and placement:</a:t>
            </a:r>
          </a:p>
          <a:p>
            <a:pPr marL="0" indent="0">
              <a:lnSpc>
                <a:spcPts val="3110"/>
              </a:lnSpc>
              <a:buNone/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MPU6050 Accelerometer</a:t>
            </a: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110"/>
              </a:lnSpc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2400" dirty="0"/>
          </a:p>
        </p:txBody>
      </p:sp>
      <p:pic>
        <p:nvPicPr>
          <p:cNvPr id="13" name="Picture 12" descr="A close up of a machine&#10;&#10;Description automatically generated">
            <a:extLst>
              <a:ext uri="{FF2B5EF4-FFF2-40B4-BE49-F238E27FC236}">
                <a16:creationId xmlns:a16="http://schemas.microsoft.com/office/drawing/2014/main" id="{4753A95A-4300-D849-C45D-5316BFA1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5" t="17837" b="28641"/>
          <a:stretch/>
        </p:blipFill>
        <p:spPr>
          <a:xfrm>
            <a:off x="5906525" y="2395378"/>
            <a:ext cx="4340332" cy="2515922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D73ED052-710B-1AB2-C08C-4072E43670F3}"/>
              </a:ext>
            </a:extLst>
          </p:cNvPr>
          <p:cNvSpPr/>
          <p:nvPr/>
        </p:nvSpPr>
        <p:spPr>
          <a:xfrm>
            <a:off x="10558580" y="1579404"/>
            <a:ext cx="3533257" cy="1250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110"/>
              </a:lnSpc>
            </a:pPr>
            <a:endParaRPr lang="en-US" sz="36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PZEM-004T sensor</a:t>
            </a:r>
          </a:p>
          <a:p>
            <a:pPr>
              <a:lnSpc>
                <a:spcPts val="3110"/>
              </a:lnSpc>
            </a:pPr>
            <a:endParaRPr lang="en-US" sz="36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110"/>
              </a:lnSpc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BC865D21-2F45-1618-3209-912798A33BB3}"/>
              </a:ext>
            </a:extLst>
          </p:cNvPr>
          <p:cNvSpPr/>
          <p:nvPr/>
        </p:nvSpPr>
        <p:spPr>
          <a:xfrm>
            <a:off x="10358166" y="5040211"/>
            <a:ext cx="4258854" cy="4629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 Hall effect sensor</a:t>
            </a:r>
          </a:p>
          <a:p>
            <a:pPr>
              <a:lnSpc>
                <a:spcPts val="3110"/>
              </a:lnSpc>
            </a:pPr>
            <a:endParaRPr lang="en-US" sz="360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110"/>
              </a:lnSpc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ACFDD7CB-AC4D-7565-A747-F0E0A7E745B9}"/>
              </a:ext>
            </a:extLst>
          </p:cNvPr>
          <p:cNvSpPr/>
          <p:nvPr/>
        </p:nvSpPr>
        <p:spPr>
          <a:xfrm>
            <a:off x="5988003" y="5040211"/>
            <a:ext cx="4258854" cy="72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GY906 infrared thermometer</a:t>
            </a:r>
          </a:p>
          <a:p>
            <a:pPr>
              <a:lnSpc>
                <a:spcPts val="3110"/>
              </a:lnSpc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1944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8" name="Picture 17" descr="A close up of a machine&#10;&#10;Description automatically generated">
            <a:extLst>
              <a:ext uri="{FF2B5EF4-FFF2-40B4-BE49-F238E27FC236}">
                <a16:creationId xmlns:a16="http://schemas.microsoft.com/office/drawing/2014/main" id="{239181F6-74F8-DEC6-FEE5-8FC994DD4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43" t="52254"/>
          <a:stretch/>
        </p:blipFill>
        <p:spPr>
          <a:xfrm>
            <a:off x="10451919" y="5514699"/>
            <a:ext cx="3993286" cy="2557732"/>
          </a:xfrm>
          <a:prstGeom prst="rect">
            <a:avLst/>
          </a:prstGeom>
        </p:spPr>
      </p:pic>
      <p:pic>
        <p:nvPicPr>
          <p:cNvPr id="20" name="Picture 19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B987A5BD-068D-6ECB-EBFA-1512DBF3B9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97" t="66871" r="40295" b="2558"/>
          <a:stretch/>
        </p:blipFill>
        <p:spPr>
          <a:xfrm>
            <a:off x="10477457" y="2395377"/>
            <a:ext cx="3967748" cy="2488789"/>
          </a:xfrm>
          <a:prstGeom prst="rect">
            <a:avLst/>
          </a:prstGeom>
        </p:spPr>
      </p:pic>
      <p:pic>
        <p:nvPicPr>
          <p:cNvPr id="22" name="Picture 21" descr="A close up of wires&#10;&#10;Description automatically generated">
            <a:extLst>
              <a:ext uri="{FF2B5EF4-FFF2-40B4-BE49-F238E27FC236}">
                <a16:creationId xmlns:a16="http://schemas.microsoft.com/office/drawing/2014/main" id="{5615040E-8BA7-FA38-4017-E029CD5FA3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589" b="35548"/>
          <a:stretch/>
        </p:blipFill>
        <p:spPr>
          <a:xfrm>
            <a:off x="6366077" y="5486385"/>
            <a:ext cx="3799302" cy="258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-54285" y="-4115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5" name="Text 2"/>
          <p:cNvSpPr/>
          <p:nvPr/>
        </p:nvSpPr>
        <p:spPr>
          <a:xfrm>
            <a:off x="703183" y="1033582"/>
            <a:ext cx="5023247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Design Methodology</a:t>
            </a:r>
            <a:endParaRPr lang="en-US" sz="3955" dirty="0"/>
          </a:p>
        </p:txBody>
      </p:sp>
      <p:sp>
        <p:nvSpPr>
          <p:cNvPr id="6" name="Shape 3"/>
          <p:cNvSpPr/>
          <p:nvPr/>
        </p:nvSpPr>
        <p:spPr>
          <a:xfrm>
            <a:off x="993100" y="1962745"/>
            <a:ext cx="22860" cy="5233154"/>
          </a:xfrm>
          <a:prstGeom prst="roundRect">
            <a:avLst>
              <a:gd name="adj" fmla="val 13184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7" name="Shape 4"/>
          <p:cNvSpPr/>
          <p:nvPr/>
        </p:nvSpPr>
        <p:spPr>
          <a:xfrm>
            <a:off x="1207710" y="2403277"/>
            <a:ext cx="703183" cy="22860"/>
          </a:xfrm>
          <a:prstGeom prst="roundRect">
            <a:avLst>
              <a:gd name="adj" fmla="val 13184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8" name="Shape 5"/>
          <p:cNvSpPr/>
          <p:nvPr/>
        </p:nvSpPr>
        <p:spPr>
          <a:xfrm>
            <a:off x="778490" y="2188726"/>
            <a:ext cx="452080" cy="452080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9" name="Text 6"/>
          <p:cNvSpPr/>
          <p:nvPr/>
        </p:nvSpPr>
        <p:spPr>
          <a:xfrm>
            <a:off x="933748" y="2264093"/>
            <a:ext cx="14144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73" dirty="0"/>
          </a:p>
        </p:txBody>
      </p:sp>
      <p:sp>
        <p:nvSpPr>
          <p:cNvPr id="10" name="Text 7"/>
          <p:cNvSpPr/>
          <p:nvPr/>
        </p:nvSpPr>
        <p:spPr>
          <a:xfrm>
            <a:off x="2109549" y="2163604"/>
            <a:ext cx="2511623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Sensors</a:t>
            </a:r>
            <a:endParaRPr lang="en-US" sz="1978" dirty="0"/>
          </a:p>
        </p:txBody>
      </p:sp>
      <p:sp>
        <p:nvSpPr>
          <p:cNvPr id="11" name="Text 8"/>
          <p:cNvSpPr/>
          <p:nvPr/>
        </p:nvSpPr>
        <p:spPr>
          <a:xfrm>
            <a:off x="2109549" y="2598063"/>
            <a:ext cx="633126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1"/>
              </a:lnSpc>
              <a:buNone/>
            </a:pPr>
            <a:r>
              <a:rPr lang="en-US" sz="15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multi-sensor module collects data from the motor.</a:t>
            </a:r>
            <a:endParaRPr lang="en-US" sz="1582" dirty="0"/>
          </a:p>
        </p:txBody>
      </p:sp>
      <p:sp>
        <p:nvSpPr>
          <p:cNvPr id="12" name="Shape 9"/>
          <p:cNvSpPr/>
          <p:nvPr/>
        </p:nvSpPr>
        <p:spPr>
          <a:xfrm>
            <a:off x="1207710" y="3761780"/>
            <a:ext cx="703183" cy="22860"/>
          </a:xfrm>
          <a:prstGeom prst="roundRect">
            <a:avLst>
              <a:gd name="adj" fmla="val 13184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3" name="Shape 10"/>
          <p:cNvSpPr/>
          <p:nvPr/>
        </p:nvSpPr>
        <p:spPr>
          <a:xfrm>
            <a:off x="778490" y="3547229"/>
            <a:ext cx="452080" cy="452080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4" name="Text 11"/>
          <p:cNvSpPr/>
          <p:nvPr/>
        </p:nvSpPr>
        <p:spPr>
          <a:xfrm>
            <a:off x="920651" y="3622596"/>
            <a:ext cx="16764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73" dirty="0"/>
          </a:p>
        </p:txBody>
      </p:sp>
      <p:sp>
        <p:nvSpPr>
          <p:cNvPr id="15" name="Text 12"/>
          <p:cNvSpPr/>
          <p:nvPr/>
        </p:nvSpPr>
        <p:spPr>
          <a:xfrm>
            <a:off x="2109549" y="3522107"/>
            <a:ext cx="2511623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ESP32</a:t>
            </a:r>
            <a:endParaRPr lang="en-US" sz="1978" dirty="0"/>
          </a:p>
        </p:txBody>
      </p:sp>
      <p:sp>
        <p:nvSpPr>
          <p:cNvPr id="16" name="Text 13"/>
          <p:cNvSpPr/>
          <p:nvPr/>
        </p:nvSpPr>
        <p:spPr>
          <a:xfrm>
            <a:off x="2109549" y="3956566"/>
            <a:ext cx="5465683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1"/>
              </a:lnSpc>
              <a:buNone/>
            </a:pPr>
            <a:r>
              <a:rPr lang="en-US" sz="15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ESP32 processes the data and sends it to the Raspberry Pi.</a:t>
            </a:r>
            <a:endParaRPr lang="en-US" sz="1582" dirty="0"/>
          </a:p>
        </p:txBody>
      </p:sp>
      <p:sp>
        <p:nvSpPr>
          <p:cNvPr id="17" name="Shape 14"/>
          <p:cNvSpPr/>
          <p:nvPr/>
        </p:nvSpPr>
        <p:spPr>
          <a:xfrm>
            <a:off x="1207710" y="5120283"/>
            <a:ext cx="703183" cy="22860"/>
          </a:xfrm>
          <a:prstGeom prst="roundRect">
            <a:avLst>
              <a:gd name="adj" fmla="val 13184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8" name="Shape 15"/>
          <p:cNvSpPr/>
          <p:nvPr/>
        </p:nvSpPr>
        <p:spPr>
          <a:xfrm>
            <a:off x="778490" y="4905732"/>
            <a:ext cx="452080" cy="452080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9" name="Text 16"/>
          <p:cNvSpPr/>
          <p:nvPr/>
        </p:nvSpPr>
        <p:spPr>
          <a:xfrm>
            <a:off x="919817" y="4981099"/>
            <a:ext cx="169426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73" dirty="0"/>
          </a:p>
        </p:txBody>
      </p:sp>
      <p:sp>
        <p:nvSpPr>
          <p:cNvPr id="20" name="Text 17"/>
          <p:cNvSpPr/>
          <p:nvPr/>
        </p:nvSpPr>
        <p:spPr>
          <a:xfrm>
            <a:off x="2109549" y="4880610"/>
            <a:ext cx="2511623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Raspberry Pi</a:t>
            </a:r>
            <a:endParaRPr lang="en-US" sz="1978" dirty="0"/>
          </a:p>
        </p:txBody>
      </p:sp>
      <p:sp>
        <p:nvSpPr>
          <p:cNvPr id="21" name="Text 18"/>
          <p:cNvSpPr/>
          <p:nvPr/>
        </p:nvSpPr>
        <p:spPr>
          <a:xfrm>
            <a:off x="2109549" y="5315069"/>
            <a:ext cx="5159931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1"/>
              </a:lnSpc>
              <a:buNone/>
            </a:pPr>
            <a:r>
              <a:rPr lang="en-US" sz="15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Raspberry Pi receives the data, sorts it, and sends it to </a:t>
            </a:r>
            <a:endParaRPr lang="en-US" sz="1582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531"/>
              </a:lnSpc>
              <a:buNone/>
            </a:pPr>
            <a:r>
              <a:rPr lang="en-US" sz="15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database.</a:t>
            </a:r>
            <a:endParaRPr lang="en-US" sz="1582" dirty="0"/>
          </a:p>
        </p:txBody>
      </p:sp>
      <p:sp>
        <p:nvSpPr>
          <p:cNvPr id="22" name="Shape 19"/>
          <p:cNvSpPr/>
          <p:nvPr/>
        </p:nvSpPr>
        <p:spPr>
          <a:xfrm>
            <a:off x="1207710" y="6478786"/>
            <a:ext cx="703183" cy="22860"/>
          </a:xfrm>
          <a:prstGeom prst="roundRect">
            <a:avLst>
              <a:gd name="adj" fmla="val 13184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3" name="Shape 20"/>
          <p:cNvSpPr/>
          <p:nvPr/>
        </p:nvSpPr>
        <p:spPr>
          <a:xfrm>
            <a:off x="778490" y="6264235"/>
            <a:ext cx="452080" cy="452080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24" name="Text 21"/>
          <p:cNvSpPr/>
          <p:nvPr/>
        </p:nvSpPr>
        <p:spPr>
          <a:xfrm>
            <a:off x="907435" y="6339602"/>
            <a:ext cx="194072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373" dirty="0"/>
          </a:p>
        </p:txBody>
      </p:sp>
      <p:sp>
        <p:nvSpPr>
          <p:cNvPr id="25" name="Text 22"/>
          <p:cNvSpPr/>
          <p:nvPr/>
        </p:nvSpPr>
        <p:spPr>
          <a:xfrm>
            <a:off x="2109549" y="6239113"/>
            <a:ext cx="2511623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Database</a:t>
            </a:r>
            <a:endParaRPr lang="en-US" sz="1978" dirty="0"/>
          </a:p>
        </p:txBody>
      </p:sp>
      <p:sp>
        <p:nvSpPr>
          <p:cNvPr id="26" name="Text 23"/>
          <p:cNvSpPr/>
          <p:nvPr/>
        </p:nvSpPr>
        <p:spPr>
          <a:xfrm>
            <a:off x="2109549" y="6673572"/>
            <a:ext cx="633126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1"/>
              </a:lnSpc>
              <a:buNone/>
            </a:pPr>
            <a:r>
              <a:rPr lang="en-US" sz="15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database stores the data for analysis and visualization.</a:t>
            </a:r>
            <a:endParaRPr lang="en-US" sz="1582" dirty="0"/>
          </a:p>
        </p:txBody>
      </p:sp>
      <p:pic>
        <p:nvPicPr>
          <p:cNvPr id="28" name="Picture 2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6FA8B442-1ABB-D8B3-061B-C35588AF2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32" y="2163604"/>
            <a:ext cx="6792150" cy="480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AFCBF8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737201" y="-74653"/>
            <a:ext cx="4978241" cy="6222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2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Circuit Schematic</a:t>
            </a:r>
            <a:endParaRPr lang="en-US" sz="392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EC367-D9DD-44C0-57E4-C78A43F5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6" y="622221"/>
            <a:ext cx="13349188" cy="7367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AFCBF8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715430" y="-2738"/>
            <a:ext cx="4978241" cy="6222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2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Physical Implementation</a:t>
            </a:r>
            <a:endParaRPr lang="en-US" sz="392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EDAE2F1-92CC-26FA-1DEF-55E826C9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39" y="943655"/>
            <a:ext cx="6206422" cy="6342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7EF22972-33B3-095B-A16F-829056D0C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87" r="12284"/>
          <a:stretch/>
        </p:blipFill>
        <p:spPr>
          <a:xfrm>
            <a:off x="7095089" y="943655"/>
            <a:ext cx="7285731" cy="6342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EAD1E-99E6-7C98-AB3E-CC5BD2961AE6}"/>
              </a:ext>
            </a:extLst>
          </p:cNvPr>
          <p:cNvSpPr txBox="1"/>
          <p:nvPr/>
        </p:nvSpPr>
        <p:spPr>
          <a:xfrm>
            <a:off x="345039" y="7373073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design with bread board</a:t>
            </a:r>
            <a:endParaRPr lang="en-G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2E98-726E-84BC-D86B-7DE5FC7E1B25}"/>
              </a:ext>
            </a:extLst>
          </p:cNvPr>
          <p:cNvSpPr txBox="1"/>
          <p:nvPr/>
        </p:nvSpPr>
        <p:spPr>
          <a:xfrm>
            <a:off x="7926541" y="7388440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with perforated board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76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AFCBF8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715430" y="-2738"/>
            <a:ext cx="4978241" cy="6222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2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Electrical housing</a:t>
            </a:r>
            <a:endParaRPr lang="en-US" sz="39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EAD1E-99E6-7C98-AB3E-CC5BD2961AE6}"/>
              </a:ext>
            </a:extLst>
          </p:cNvPr>
          <p:cNvSpPr txBox="1"/>
          <p:nvPr/>
        </p:nvSpPr>
        <p:spPr>
          <a:xfrm>
            <a:off x="345039" y="7373073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design is SolidWorks</a:t>
            </a:r>
            <a:endParaRPr lang="en-G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2E98-726E-84BC-D86B-7DE5FC7E1B25}"/>
              </a:ext>
            </a:extLst>
          </p:cNvPr>
          <p:cNvSpPr txBox="1"/>
          <p:nvPr/>
        </p:nvSpPr>
        <p:spPr>
          <a:xfrm>
            <a:off x="7926541" y="7388440"/>
            <a:ext cx="620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printed </a:t>
            </a:r>
            <a:r>
              <a:rPr lang="en-US" dirty="0" err="1"/>
              <a:t>desing</a:t>
            </a:r>
            <a:endParaRPr lang="en-GH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1AE7045-A68F-630A-C339-FB3E94DC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1" y="1242655"/>
            <a:ext cx="6189428" cy="5744289"/>
          </a:xfrm>
          <a:prstGeom prst="rect">
            <a:avLst/>
          </a:prstGeom>
        </p:spPr>
      </p:pic>
      <p:pic>
        <p:nvPicPr>
          <p:cNvPr id="8" name="Picture 7" descr="A blue object with circles on it&#10;&#10;Description automatically generated">
            <a:extLst>
              <a:ext uri="{FF2B5EF4-FFF2-40B4-BE49-F238E27FC236}">
                <a16:creationId xmlns:a16="http://schemas.microsoft.com/office/drawing/2014/main" id="{F2148C42-4B0A-C7B2-71AB-67DB02FB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803" y="1235984"/>
            <a:ext cx="7659052" cy="57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9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2F8FCF0B98F44CBB3A587BAC548B4D" ma:contentTypeVersion="13" ma:contentTypeDescription="Create a new document." ma:contentTypeScope="" ma:versionID="9406fb19c49ce125f50652e208959847">
  <xsd:schema xmlns:xsd="http://www.w3.org/2001/XMLSchema" xmlns:xs="http://www.w3.org/2001/XMLSchema" xmlns:p="http://schemas.microsoft.com/office/2006/metadata/properties" xmlns:ns3="74c2893b-cb49-4422-b8e0-5f422d10af6d" xmlns:ns4="e2a6bf0f-b85b-4ed1-8378-2c32ed3d92b8" targetNamespace="http://schemas.microsoft.com/office/2006/metadata/properties" ma:root="true" ma:fieldsID="d5267ef9d45314f5ef8a37c93037f8c8" ns3:_="" ns4:_="">
    <xsd:import namespace="74c2893b-cb49-4422-b8e0-5f422d10af6d"/>
    <xsd:import namespace="e2a6bf0f-b85b-4ed1-8378-2c32ed3d92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893b-cb49-4422-b8e0-5f422d10a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bf0f-b85b-4ed1-8378-2c32ed3d92b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c2893b-cb49-4422-b8e0-5f422d10af6d" xsi:nil="true"/>
  </documentManagement>
</p:properties>
</file>

<file path=customXml/itemProps1.xml><?xml version="1.0" encoding="utf-8"?>
<ds:datastoreItem xmlns:ds="http://schemas.openxmlformats.org/officeDocument/2006/customXml" ds:itemID="{8BDFDA53-D9BD-4671-866B-B70F9EFCF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c2893b-cb49-4422-b8e0-5f422d10af6d"/>
    <ds:schemaRef ds:uri="e2a6bf0f-b85b-4ed1-8378-2c32ed3d92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C1AF43-6F97-4A76-B599-3D51DFE6FA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3E8F9B-05A6-4FA3-99B5-DE83AC9AC576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e2a6bf0f-b85b-4ed1-8378-2c32ed3d92b8"/>
    <ds:schemaRef ds:uri="74c2893b-cb49-4422-b8e0-5f422d10af6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1188</Words>
  <Application>Microsoft Office PowerPoint</Application>
  <PresentationFormat>Custom</PresentationFormat>
  <Paragraphs>229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Agya Kwabena Ampomah Aboagye-Otchere</cp:lastModifiedBy>
  <cp:revision>9</cp:revision>
  <dcterms:created xsi:type="dcterms:W3CDTF">2024-08-07T05:25:35Z</dcterms:created>
  <dcterms:modified xsi:type="dcterms:W3CDTF">2024-08-16T13:56:02Z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0x010100922F8FCF0B98F44CBB3A587BAC548B4D</vt:lpwstr>
  </property>
</Properties>
</file>